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815B-3B76-4E0F-BBB9-384CBE5687F5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A4F1E-E393-4F87-8A55-259BCBCC0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2935D-B5B9-4739-8DBB-BAFD1F67112F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68898-C9EB-4AA8-8E19-4F14614BF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10DD5-DA79-47F1-8F16-299AD8D2E89C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0989F-1436-4971-8878-EB812967A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09D37-EC21-48A1-8138-6D4BF74A70BC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8A959-1A98-4F85-81A8-D5FDDAFDD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D0978-E35D-4185-91FE-7C1A3BCFCD04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14F70-96EF-4E72-9E99-528B901B0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DF64B-ED91-4856-937F-D61FD3DE1CFD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240FC-D87F-43FA-8D7D-1F8988A1C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097ED-BF90-49EA-864A-490F9F9C9CD2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7FC53-0813-4785-B055-184EE9CDB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77547-B405-495C-A683-64521AE8CF59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C29F-3424-4C16-8EBC-EAFADA85F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5B106-6565-45A3-A5F4-901DB28929E7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9C22E-B1E7-420C-A825-6AE0D76D9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3EF6-C6FE-4EB8-8C29-4F74730C9068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3E7EB-8B08-4F18-BF3E-3666D3E3B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6D4BC-270B-4C17-A010-44214256DE96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9F4E-7D80-4B7D-ABF3-220C2BD5A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464ECE-159A-426E-BB4A-C6E76C52A286}" type="datetimeFigureOut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1BFE86EE-07E6-40EF-9642-9E2834691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9" r:id="rId2"/>
    <p:sldLayoutId id="2147483901" r:id="rId3"/>
    <p:sldLayoutId id="2147483898" r:id="rId4"/>
    <p:sldLayoutId id="2147483902" r:id="rId5"/>
    <p:sldLayoutId id="2147483897" r:id="rId6"/>
    <p:sldLayoutId id="2147483896" r:id="rId7"/>
    <p:sldLayoutId id="2147483903" r:id="rId8"/>
    <p:sldLayoutId id="2147483895" r:id="rId9"/>
    <p:sldLayoutId id="2147483894" r:id="rId10"/>
    <p:sldLayoutId id="21474838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Negotiating a Commercial Real Estate Lease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73152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By Randy Mason, Commercial Realty Specialists</a:t>
            </a:r>
          </a:p>
        </p:txBody>
      </p:sp>
      <p:pic>
        <p:nvPicPr>
          <p:cNvPr id="2055" name="Picture 7" descr="C:\Users\rmason\Desktop\handshake[1].jpg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775854" y="595745"/>
            <a:ext cx="7529946" cy="1597891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outerShdw blurRad="38100" dist="381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2"/>
          <p:cNvSpPr>
            <a:spLocks noGrp="1"/>
          </p:cNvSpPr>
          <p:nvPr>
            <p:ph type="title"/>
          </p:nvPr>
        </p:nvSpPr>
        <p:spPr>
          <a:xfrm>
            <a:off x="762000" y="152400"/>
            <a:ext cx="6781800" cy="1600200"/>
          </a:xfrm>
        </p:spPr>
        <p:txBody>
          <a:bodyPr/>
          <a:lstStyle/>
          <a:p>
            <a:pPr eaLnBrk="1" hangingPunct="1"/>
            <a:r>
              <a:rPr lang="en-US" sz="3600" smtClean="0"/>
              <a:t>The Players to a Commercial Real Estate Lease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6762" y="1908428"/>
            <a:ext cx="7403581" cy="3740136"/>
          </a:xfrm>
        </p:spPr>
        <p:txBody>
          <a:bodyPr rtlCol="0">
            <a:normAutofit fontScale="55000" lnSpcReduction="20000"/>
          </a:bodyPr>
          <a:lstStyle/>
          <a:p>
            <a:pPr marL="342900" indent="-3429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600" dirty="0" smtClean="0"/>
              <a:t>Landlord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800" dirty="0" smtClean="0"/>
              <a:t>Third party affiliations to the landlord include:</a:t>
            </a:r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400" dirty="0" smtClean="0"/>
              <a:t>Listing Brokers</a:t>
            </a:r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400" dirty="0" smtClean="0"/>
              <a:t>Real Estate Agents</a:t>
            </a:r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400" dirty="0" smtClean="0"/>
              <a:t>Attorney</a:t>
            </a:r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400" dirty="0" smtClean="0"/>
              <a:t>Architects </a:t>
            </a:r>
          </a:p>
          <a:p>
            <a:pPr marL="1627632" lvl="6" indent="0">
              <a:buFont typeface="Arial" pitchFamily="34" charset="0"/>
              <a:buNone/>
              <a:defRPr/>
            </a:pPr>
            <a:endParaRPr lang="en-US" dirty="0"/>
          </a:p>
          <a:p>
            <a:pPr marL="342900" indent="-3429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600" dirty="0" smtClean="0"/>
              <a:t>Tenant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600" dirty="0" smtClean="0"/>
              <a:t>Third Party affiliations to the tenant include:</a:t>
            </a:r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600" dirty="0" smtClean="0"/>
              <a:t>Tenant Representatives/Brokers</a:t>
            </a:r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600" dirty="0" smtClean="0"/>
              <a:t>Attorney</a:t>
            </a:r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600" dirty="0" smtClean="0"/>
              <a:t>Project Coordinators</a:t>
            </a:r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600" dirty="0" smtClean="0"/>
              <a:t>Designers</a:t>
            </a:r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600" dirty="0" err="1" smtClean="0"/>
              <a:t>Cablers</a:t>
            </a:r>
            <a:endParaRPr lang="en-US" sz="2600" dirty="0" smtClean="0"/>
          </a:p>
          <a:p>
            <a:pPr marL="1970532" lvl="6" indent="-342900">
              <a:buFont typeface="Wingdings" pitchFamily="2" charset="2"/>
              <a:buChar char="Ø"/>
              <a:defRPr/>
            </a:pPr>
            <a:r>
              <a:rPr lang="en-US" sz="2600" dirty="0" smtClean="0"/>
              <a:t>Movers</a:t>
            </a:r>
            <a:endParaRPr lang="en-US" sz="2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 	 	   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6781800" cy="1600200"/>
          </a:xfrm>
        </p:spPr>
        <p:txBody>
          <a:bodyPr/>
          <a:lstStyle/>
          <a:p>
            <a:pPr eaLnBrk="1" hangingPunct="1"/>
            <a:r>
              <a:rPr lang="en-US" smtClean="0"/>
              <a:t>Negotiate to Win 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5438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Negotiating a lease usually starts with the landlord’s lease terms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As a tenant, </a:t>
            </a:r>
            <a:r>
              <a:rPr lang="en-US" smtClean="0">
                <a:solidFill>
                  <a:srgbClr val="FF0000"/>
                </a:solidFill>
              </a:rPr>
              <a:t>DO NOT </a:t>
            </a:r>
            <a:r>
              <a:rPr lang="en-US" smtClean="0"/>
              <a:t>settle for the landlord’s terms. Negotiate for what you need!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Hiring a trusted tenant representative who negotiates on your behalf is highly recommended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6096000"/>
            <a:ext cx="3519055" cy="59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6781800" cy="1600200"/>
          </a:xfrm>
        </p:spPr>
        <p:txBody>
          <a:bodyPr/>
          <a:lstStyle/>
          <a:p>
            <a:pPr eaLnBrk="1" hangingPunct="1"/>
            <a:r>
              <a:rPr lang="en-US" smtClean="0"/>
              <a:t>Negotiate the Rent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5438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Rent is measured by the annual or monthly cost per square foot of the space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	Ex:     Landlord’s offer: $24 per sq. foot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            Tenant’s offer: $18 per sq. foot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Do your homework! Research: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mtClean="0"/>
              <a:t> What neighboring tenants are paying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mtClean="0"/>
              <a:t> Landlord’s history</a:t>
            </a:r>
          </a:p>
          <a:p>
            <a:pPr lvl="2" eaLnBrk="1" hangingPunct="1">
              <a:buFont typeface="Arial" charset="0"/>
              <a:buNone/>
            </a:pPr>
            <a:endParaRPr lang="en-US" smtClean="0"/>
          </a:p>
        </p:txBody>
      </p:sp>
      <p:pic>
        <p:nvPicPr>
          <p:cNvPr id="16387" name="Picture 2" descr="C:\Users\rmason\Desktop\negotiate-rent-prices-1.4-800x8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3657600"/>
            <a:ext cx="1905000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533400" y="-457200"/>
            <a:ext cx="6781800" cy="1600200"/>
          </a:xfrm>
        </p:spPr>
        <p:txBody>
          <a:bodyPr/>
          <a:lstStyle/>
          <a:p>
            <a:pPr eaLnBrk="1" hangingPunct="1"/>
            <a:r>
              <a:rPr lang="en-US" sz="4000" smtClean="0"/>
              <a:t>Negotiate the Length of a Lease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5438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Commercial leases typically run anywhere from 1-10 years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Long term leases may be what you need </a:t>
            </a:r>
          </a:p>
          <a:p>
            <a:pPr marL="742950" lvl="1" indent="-285750" eaLnBrk="1" hangingPunct="1">
              <a:buFont typeface="Wingdings" pitchFamily="2" charset="2"/>
              <a:buChar char="Ø"/>
            </a:pPr>
            <a:r>
              <a:rPr lang="en-US" smtClean="0"/>
              <a:t>Location</a:t>
            </a:r>
          </a:p>
          <a:p>
            <a:pPr marL="742950" lvl="1" indent="-285750" eaLnBrk="1" hangingPunct="1">
              <a:buFont typeface="Wingdings" pitchFamily="2" charset="2"/>
              <a:buChar char="Ø"/>
            </a:pPr>
            <a:r>
              <a:rPr lang="en-US" smtClean="0"/>
              <a:t>Make payments more affordable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Ideal solution is to negotiate for a short initial lease term with one or more options to renew, if no improvements are necessary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mtClean="0"/>
              <a:t>EX: a one- or two-year lease with an option to renew for two or three more years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If improvements are needed, the landlord may require a longer term lease to amortize the cost over a longer term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685800" y="152400"/>
            <a:ext cx="6781800" cy="1600200"/>
          </a:xfrm>
        </p:spPr>
        <p:txBody>
          <a:bodyPr/>
          <a:lstStyle/>
          <a:p>
            <a:pPr eaLnBrk="1" hangingPunct="1"/>
            <a:r>
              <a:rPr lang="en-US" sz="4000" smtClean="0"/>
              <a:t>Negotiate the Cost of Improvements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sz="half" idx="1"/>
          </p:nvPr>
        </p:nvSpPr>
        <p:spPr>
          <a:xfrm>
            <a:off x="762000" y="2286000"/>
            <a:ext cx="3695700" cy="3886200"/>
          </a:xfrm>
        </p:spPr>
        <p:txBody>
          <a:bodyPr/>
          <a:lstStyle/>
          <a:p>
            <a:pPr eaLnBrk="1" hangingPunct="1"/>
            <a:r>
              <a:rPr lang="en-US" sz="2400" smtClean="0"/>
              <a:t>Determine who is responsible for paying Tenant Improvements</a:t>
            </a:r>
          </a:p>
          <a:p>
            <a:pPr eaLnBrk="1" hangingPunct="1"/>
            <a:r>
              <a:rPr lang="en-US" sz="2400" smtClean="0"/>
              <a:t>Discuss with the landlord what improvements might need to be made in the future and who will be responsible for paying them </a:t>
            </a:r>
          </a:p>
          <a:p>
            <a:pPr eaLnBrk="1" hangingPunct="1"/>
            <a:endParaRPr lang="en-US" sz="2400" smtClean="0"/>
          </a:p>
          <a:p>
            <a:pPr lvl="2" eaLnBrk="1" hangingPunct="1"/>
            <a:endParaRPr lang="en-US" sz="2400" smtClean="0"/>
          </a:p>
        </p:txBody>
      </p:sp>
      <p:pic>
        <p:nvPicPr>
          <p:cNvPr id="18435" name="Picture 4" descr="tenant improve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524000"/>
            <a:ext cx="3581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6781800" cy="1600200"/>
          </a:xfrm>
        </p:spPr>
        <p:txBody>
          <a:bodyPr/>
          <a:lstStyle/>
          <a:p>
            <a:pPr eaLnBrk="1" hangingPunct="1"/>
            <a:r>
              <a:rPr lang="en-US" sz="2800" smtClean="0"/>
              <a:t>Negotiating Use of Space &amp; Additional Costs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543800" cy="3886200"/>
          </a:xfrm>
        </p:spPr>
        <p:txBody>
          <a:bodyPr/>
          <a:lstStyle/>
          <a:p>
            <a:pPr marL="742950" lvl="1" indent="-285750" eaLnBrk="1" hangingPunct="1">
              <a:buFontTx/>
              <a:buChar char="•"/>
            </a:pPr>
            <a:r>
              <a:rPr lang="en-US" sz="2000" smtClean="0"/>
              <a:t>Landscaping maintenance </a:t>
            </a:r>
            <a:br>
              <a:rPr lang="en-US" sz="2000" smtClean="0"/>
            </a:br>
            <a:endParaRPr lang="en-US" sz="2000" smtClean="0"/>
          </a:p>
          <a:p>
            <a:pPr marL="742950" lvl="1" indent="-285750" eaLnBrk="1" hangingPunct="1"/>
            <a:r>
              <a:rPr lang="en-US" sz="2000" smtClean="0"/>
              <a:t>Driveway, sidewalk, parking lot repairs and maintenance</a:t>
            </a:r>
            <a:br>
              <a:rPr lang="en-US" sz="2000" smtClean="0"/>
            </a:br>
            <a:endParaRPr lang="en-US" sz="2000" smtClean="0"/>
          </a:p>
          <a:p>
            <a:pPr marL="742950" lvl="1" indent="-285750" eaLnBrk="1" hangingPunct="1"/>
            <a:r>
              <a:rPr lang="en-US" sz="2000" smtClean="0"/>
              <a:t>Utilities (electricity, gas, sewer, water)</a:t>
            </a:r>
            <a:br>
              <a:rPr lang="en-US" sz="2000" smtClean="0"/>
            </a:br>
            <a:endParaRPr lang="en-US" sz="2000" smtClean="0"/>
          </a:p>
          <a:p>
            <a:pPr marL="742950" lvl="1" indent="-285750" eaLnBrk="1" hangingPunct="1"/>
            <a:r>
              <a:rPr lang="en-US" sz="2000" smtClean="0"/>
              <a:t>Insurance on the property (pro-rated among the tenants)</a:t>
            </a:r>
            <a:br>
              <a:rPr lang="en-US" sz="2000" smtClean="0"/>
            </a:br>
            <a:endParaRPr lang="en-US" sz="2000" smtClean="0"/>
          </a:p>
          <a:p>
            <a:pPr marL="742950" lvl="1" indent="-285750" eaLnBrk="1" hangingPunct="1"/>
            <a:r>
              <a:rPr lang="en-US" sz="2000" smtClean="0"/>
              <a:t>Structural and roof repairs and replacements </a:t>
            </a:r>
            <a:br>
              <a:rPr lang="en-US" sz="2000" smtClean="0"/>
            </a:br>
            <a:endParaRPr lang="en-US" sz="2000" smtClean="0"/>
          </a:p>
          <a:p>
            <a:pPr marL="742950" lvl="1" indent="-285750" eaLnBrk="1" hangingPunct="1"/>
            <a:r>
              <a:rPr lang="en-US" sz="2000" smtClean="0"/>
              <a:t>Non-structural repairs and maintenance</a:t>
            </a:r>
            <a:br>
              <a:rPr lang="en-US" sz="2000" smtClean="0"/>
            </a:br>
            <a:endParaRPr lang="en-US" sz="2000" smtClean="0"/>
          </a:p>
          <a:p>
            <a:pPr marL="742950" lvl="1" indent="-285750" eaLnBrk="1" hangingPunct="1"/>
            <a:r>
              <a:rPr lang="en-US" sz="2000" smtClean="0"/>
              <a:t>Mechanical system repairs, maintenance, and replacements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762000" y="-304800"/>
            <a:ext cx="7848600" cy="1600200"/>
          </a:xfrm>
        </p:spPr>
        <p:txBody>
          <a:bodyPr/>
          <a:lstStyle/>
          <a:p>
            <a:pPr eaLnBrk="1" hangingPunct="1"/>
            <a:r>
              <a:rPr lang="en-US" sz="4000" smtClean="0"/>
              <a:t>Use an Attorney  to Cover Legal Ease </a:t>
            </a:r>
          </a:p>
        </p:txBody>
      </p:sp>
      <p:pic>
        <p:nvPicPr>
          <p:cNvPr id="20482" name="Picture 4" descr="close_the_d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371600"/>
            <a:ext cx="7315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/>
          </p:cNvSpPr>
          <p:nvPr>
            <p:ph type="title"/>
          </p:nvPr>
        </p:nvSpPr>
        <p:spPr>
          <a:xfrm>
            <a:off x="685800" y="0"/>
            <a:ext cx="6781800" cy="1600200"/>
          </a:xfrm>
        </p:spPr>
        <p:txBody>
          <a:bodyPr/>
          <a:lstStyle/>
          <a:p>
            <a:pPr eaLnBrk="1" hangingPunct="1"/>
            <a:r>
              <a:rPr lang="en-US" smtClean="0"/>
              <a:t>Contact Us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762000" y="2209800"/>
            <a:ext cx="7543800" cy="3886200"/>
          </a:xfrm>
        </p:spPr>
        <p:txBody>
          <a:bodyPr lIns="54864" tIns="91440" anchor="t"/>
          <a:lstStyle/>
          <a:p>
            <a:pPr marL="0" indent="0" algn="ctr" eaLnBrk="1" hangingPunct="1">
              <a:buFont typeface="Arial" charset="0"/>
              <a:buNone/>
            </a:pPr>
            <a:endParaRPr lang="en-US" sz="1600" dirty="0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sz="1600" b="1" dirty="0" smtClean="0"/>
              <a:t>A VESTED INTEREST</a:t>
            </a:r>
            <a:br>
              <a:rPr lang="en-US" sz="1600" b="1" dirty="0" smtClean="0"/>
            </a:br>
            <a:r>
              <a:rPr lang="en-US" sz="1600" b="1" dirty="0" smtClean="0"/>
              <a:t>IN YOUR REAL ESTATE SUCCESS.</a:t>
            </a:r>
            <a:endParaRPr lang="en-US" sz="1600" dirty="0" smtClean="0"/>
          </a:p>
          <a:p>
            <a:pPr marL="0" indent="0" eaLnBrk="1" hangingPunct="1">
              <a:buFont typeface="Arial" charset="0"/>
              <a:buNone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</a:pPr>
            <a:r>
              <a:rPr lang="en-US" sz="1600" dirty="0" smtClean="0"/>
              <a:t>Randolph T. Mason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600" dirty="0" smtClean="0"/>
              <a:t>CCIM, SIOR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600" dirty="0" smtClean="0"/>
              <a:t>Commercial Realty Specialists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600" dirty="0" smtClean="0"/>
              <a:t>Direct: 949.751.3151</a:t>
            </a:r>
          </a:p>
          <a:p>
            <a:pPr marL="0" indent="0" eaLnBrk="1" hangingPunct="1">
              <a:buFont typeface="Arial" charset="0"/>
              <a:buNone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</a:pPr>
            <a:r>
              <a:rPr lang="en-US" sz="1600" dirty="0" smtClean="0"/>
              <a:t>1501 Quail St., Suite 150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1600" dirty="0" smtClean="0"/>
              <a:t>Newport Beach, CA 92660</a:t>
            </a:r>
          </a:p>
          <a:p>
            <a:pPr marL="0" indent="0" eaLnBrk="1" hangingPunct="1"/>
            <a:endParaRPr lang="en-US" dirty="0" smtClean="0"/>
          </a:p>
        </p:txBody>
      </p:sp>
      <p:pic>
        <p:nvPicPr>
          <p:cNvPr id="1026" name="Picture 2" descr="C:\Users\rmason.mason2011\Desktop\Rmason - Share\CRSC final logos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92764"/>
            <a:ext cx="2286000" cy="242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669</TotalTime>
  <Words>262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NewsPrint</vt:lpstr>
      <vt:lpstr>Negotiating a Commercial Real Estate Lease</vt:lpstr>
      <vt:lpstr>The Players to a Commercial Real Estate Lease</vt:lpstr>
      <vt:lpstr>Negotiate to Win </vt:lpstr>
      <vt:lpstr>Negotiate the Rent</vt:lpstr>
      <vt:lpstr>Negotiate the Length of a Lease</vt:lpstr>
      <vt:lpstr>Negotiate the Cost of Improvements</vt:lpstr>
      <vt:lpstr>Negotiating Use of Space &amp; Additional Costs</vt:lpstr>
      <vt:lpstr>Use an Attorney  to Cover Legal Ease </vt:lpstr>
      <vt:lpstr>Contact Us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Negotiating a lease</dc:title>
  <dc:creator>Randy Mason</dc:creator>
  <cp:lastModifiedBy>rmason</cp:lastModifiedBy>
  <cp:revision>26</cp:revision>
  <dcterms:created xsi:type="dcterms:W3CDTF">2011-04-27T19:10:21Z</dcterms:created>
  <dcterms:modified xsi:type="dcterms:W3CDTF">2012-03-16T22:21:57Z</dcterms:modified>
</cp:coreProperties>
</file>